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8"/>
  </p:notesMasterIdLst>
  <p:handoutMasterIdLst>
    <p:handoutMasterId r:id="rId39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973" r:id="rId21"/>
    <p:sldId id="852" r:id="rId22"/>
    <p:sldId id="992" r:id="rId23"/>
    <p:sldId id="982" r:id="rId24"/>
    <p:sldId id="993" r:id="rId25"/>
    <p:sldId id="983" r:id="rId26"/>
    <p:sldId id="905" r:id="rId27"/>
    <p:sldId id="914" r:id="rId28"/>
    <p:sldId id="859" r:id="rId29"/>
    <p:sldId id="915" r:id="rId30"/>
    <p:sldId id="917" r:id="rId31"/>
    <p:sldId id="987" r:id="rId32"/>
    <p:sldId id="991" r:id="rId33"/>
    <p:sldId id="986" r:id="rId34"/>
    <p:sldId id="988" r:id="rId35"/>
    <p:sldId id="989" r:id="rId36"/>
    <p:sldId id="99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FF"/>
    <a:srgbClr val="FF0066"/>
    <a:srgbClr val="FCD5B5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421A-E914-41D6-837E-E783AB16F2DF}" v="1016" dt="2020-09-04T16:32:44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63" autoAdjust="0"/>
    <p:restoredTop sz="78935" autoAdjust="0"/>
  </p:normalViewPr>
  <p:slideViewPr>
    <p:cSldViewPr snapToGrid="0" snapToObjects="1">
      <p:cViewPr varScale="1">
        <p:scale>
          <a:sx n="84" d="100"/>
          <a:sy n="84" d="100"/>
        </p:scale>
        <p:origin x="18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2021/9/1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498424" y="5691884"/>
            <a:ext cx="448289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slides are due to Tiger Wang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≈ 2</a:t>
            </a:r>
            <a:r>
              <a:rPr lang="en-US" sz="6000" baseline="30000" dirty="0"/>
              <a:t>??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70361"/>
            <a:ext cx="86523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latin typeface="Verdana"/>
                <a:cs typeface="Verdana"/>
              </a:rPr>
              <a:t>bits: b</a:t>
            </a:r>
            <a:r>
              <a:rPr kumimoji="1" lang="en-US" altLang="zh-CN" baseline="-25000" dirty="0">
                <a:latin typeface="Verdana"/>
                <a:cs typeface="Verdana"/>
              </a:rPr>
              <a:t>1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baseline="-25000" dirty="0">
                <a:latin typeface="Verdana"/>
                <a:cs typeface="Verdana"/>
              </a:rPr>
              <a:t>0</a:t>
            </a:r>
            <a:r>
              <a:rPr kumimoji="1" lang="en-US" altLang="zh-CN" dirty="0">
                <a:latin typeface="Verdana"/>
                <a:cs typeface="Verdana"/>
              </a:rPr>
              <a:t> </a:t>
            </a:r>
            <a:endParaRPr kumimoji="1" lang="en-US" altLang="zh-CN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dirty="0">
                <a:latin typeface="Verdana"/>
                <a:cs typeface="Verdana"/>
              </a:rPr>
              <a:t>: map each bit pattern to an integer</a:t>
            </a:r>
            <a:endParaRPr kumimoji="1" lang="en-US" altLang="zh-CN" sz="24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748D0-79A4-4F87-92E5-FD4873246779}"/>
              </a:ext>
            </a:extLst>
          </p:cNvPr>
          <p:cNvGrpSpPr/>
          <p:nvPr/>
        </p:nvGrpSpPr>
        <p:grpSpPr>
          <a:xfrm>
            <a:off x="1435182" y="3559995"/>
            <a:ext cx="4502576" cy="2248693"/>
            <a:chOff x="1435182" y="3559995"/>
            <a:chExt cx="4502576" cy="22486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742E0-1684-45A2-945F-68080D94920A}"/>
                </a:ext>
              </a:extLst>
            </p:cNvPr>
            <p:cNvSpPr txBox="1"/>
            <p:nvPr/>
          </p:nvSpPr>
          <p:spPr>
            <a:xfrm>
              <a:off x="2941856" y="3559995"/>
              <a:ext cx="1090363" cy="22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00 </a:t>
              </a:r>
              <a:r>
                <a:rPr lang="en-US" sz="2400" dirty="0">
                  <a:sym typeface="Wingdings" panose="05000000000000000000" pitchFamily="2" charset="2"/>
                </a:rPr>
                <a:t>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01  1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10  2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11  3</a:t>
              </a:r>
              <a:endParaRPr lang="en-US" sz="24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9383FE3-D0F5-4879-9143-479B002D76ED}"/>
                </a:ext>
              </a:extLst>
            </p:cNvPr>
            <p:cNvSpPr/>
            <p:nvPr/>
          </p:nvSpPr>
          <p:spPr>
            <a:xfrm>
              <a:off x="2635321" y="3847672"/>
              <a:ext cx="246580" cy="1803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A065441-062D-470D-AD9F-F3A9412E5A4A}"/>
                </a:ext>
              </a:extLst>
            </p:cNvPr>
            <p:cNvSpPr/>
            <p:nvPr/>
          </p:nvSpPr>
          <p:spPr>
            <a:xfrm rot="10800000">
              <a:off x="4073704" y="3847672"/>
              <a:ext cx="246580" cy="1803115"/>
            </a:xfrm>
            <a:prstGeom prst="leftBrace">
              <a:avLst>
                <a:gd name="adj1" fmla="val 8333"/>
                <a:gd name="adj2" fmla="val 50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57B8A1-3742-4470-AE5E-FC6C7F8EFC8A}"/>
                </a:ext>
              </a:extLst>
            </p:cNvPr>
            <p:cNvSpPr txBox="1"/>
            <p:nvPr/>
          </p:nvSpPr>
          <p:spPr>
            <a:xfrm>
              <a:off x="1435182" y="4564563"/>
              <a:ext cx="1140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patterns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C2316-7270-4151-85FF-3B921D9260ED}"/>
                </a:ext>
              </a:extLst>
            </p:cNvPr>
            <p:cNvSpPr txBox="1"/>
            <p:nvPr/>
          </p:nvSpPr>
          <p:spPr>
            <a:xfrm>
              <a:off x="4572000" y="4582543"/>
              <a:ext cx="1365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Range: [0, 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19464" y="5769229"/>
            <a:ext cx="4199467" cy="999067"/>
          </a:xfrm>
          <a:prstGeom prst="wedgeRoundRectCallout">
            <a:avLst>
              <a:gd name="adj1" fmla="val 39817"/>
              <a:gd name="adj2" fmla="val -111050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unsigned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Base-2 representation: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3829"/>
              </p:ext>
            </p:extLst>
          </p:nvPr>
        </p:nvGraphicFramePr>
        <p:xfrm>
          <a:off x="4425094" y="4176065"/>
          <a:ext cx="1592610" cy="133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6" name="Equation" r:id="rId4" imgW="546100" imgH="457200" progId="Equation.3">
                  <p:embed/>
                </p:oleObj>
              </mc:Choice>
              <mc:Fallback>
                <p:oleObj name="Equation" r:id="rId4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094" y="4176065"/>
                        <a:ext cx="1592610" cy="133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BC331185-E752-446C-9176-4221BE638D00}"/>
              </a:ext>
            </a:extLst>
          </p:cNvPr>
          <p:cNvSpPr/>
          <p:nvPr/>
        </p:nvSpPr>
        <p:spPr>
          <a:xfrm>
            <a:off x="1419464" y="2328598"/>
            <a:ext cx="3152535" cy="558799"/>
          </a:xfrm>
          <a:prstGeom prst="wedgeRoundRectCallout">
            <a:avLst>
              <a:gd name="adj1" fmla="val 62107"/>
              <a:gd name="adj2" fmla="val -1005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Range: 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</a:t>
            </a:r>
            <a:r>
              <a:rPr lang="en-US" altLang="zh-CN" sz="3200" dirty="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7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6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5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4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3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2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0 </a:t>
            </a:r>
            <a:r>
              <a:rPr lang="en-US" altLang="zh-CN" sz="2400" dirty="0">
                <a:latin typeface="Consolas"/>
                <a:cs typeface="Consolas"/>
              </a:rPr>
              <a:t>= 6</a:t>
            </a:r>
            <a:endParaRPr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3268" y="1153339"/>
            <a:ext cx="8753427" cy="22756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Long </a:t>
            </a:r>
            <a:r>
              <a:rPr lang="en-US" altLang="zh-CN" dirty="0" err="1">
                <a:latin typeface="Verdana"/>
                <a:cs typeface="Verdana"/>
              </a:rPr>
              <a:t>long</a:t>
            </a:r>
            <a:r>
              <a:rPr lang="en-US" altLang="zh-CN" dirty="0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00111010</a:t>
            </a:r>
            <a:endParaRPr lang="zh-CN" altLang="en-US" sz="2000" dirty="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CPU</a:t>
            </a:r>
            <a:endParaRPr lang="zh-CN" altLang="en-US" sz="2000" dirty="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1-byte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4-byte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085D-C3B6-490A-BFE3-57B523555539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and least significant bit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Least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3" y="1600200"/>
            <a:ext cx="8729002" cy="4525963"/>
          </a:xfrm>
        </p:spPr>
        <p:txBody>
          <a:bodyPr>
            <a:normAutofit/>
          </a:bodyPr>
          <a:lstStyle/>
          <a:p>
            <a:r>
              <a:rPr lang="en-US" dirty="0"/>
              <a:t>How computers represent integers in binary formats</a:t>
            </a:r>
          </a:p>
          <a:p>
            <a:pPr lvl="1"/>
            <a:r>
              <a:rPr lang="en-US" dirty="0"/>
              <a:t>Bit, Byte</a:t>
            </a:r>
          </a:p>
          <a:p>
            <a:r>
              <a:rPr lang="en-US" dirty="0"/>
              <a:t>How to make binary formats readable to humans</a:t>
            </a:r>
          </a:p>
          <a:p>
            <a:pPr lvl="1"/>
            <a:r>
              <a:rPr lang="en-US" dirty="0"/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BFF8-9CA4-DA47-9B6A-445BBBF8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25E6-13F0-C643-B442-4678DFE11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Digital information is represented in bits</a:t>
            </a:r>
          </a:p>
          <a:p>
            <a:r>
              <a:rPr lang="en-US" dirty="0"/>
              <a:t>Byte = 8 bits</a:t>
            </a:r>
          </a:p>
          <a:p>
            <a:r>
              <a:rPr lang="en-US" dirty="0"/>
              <a:t>Base2 representation of unsigned integers: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1-byte range: [0, 2</a:t>
            </a:r>
            <a:r>
              <a:rPr lang="en-US" baseline="30000" dirty="0"/>
              <a:t>8</a:t>
            </a:r>
            <a:r>
              <a:rPr lang="en-US" dirty="0"/>
              <a:t>-1]</a:t>
            </a:r>
          </a:p>
          <a:p>
            <a:pPr lvl="1"/>
            <a:r>
              <a:rPr lang="en-US" dirty="0"/>
              <a:t>4-byte range: [0, 2</a:t>
            </a:r>
            <a:r>
              <a:rPr lang="en-US" baseline="30000" dirty="0"/>
              <a:t>32</a:t>
            </a:r>
            <a:r>
              <a:rPr lang="en-US" dirty="0"/>
              <a:t>-1]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44DDD6A-DECE-1449-86D3-306413708239}"/>
              </a:ext>
            </a:extLst>
          </p:cNvPr>
          <p:cNvSpPr txBox="1">
            <a:spLocks/>
          </p:cNvSpPr>
          <p:nvPr/>
        </p:nvSpPr>
        <p:spPr>
          <a:xfrm>
            <a:off x="644042" y="3416715"/>
            <a:ext cx="8499958" cy="317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6062D4-831E-BE4E-AD37-C6FBEE4717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843774"/>
              </p:ext>
            </p:extLst>
          </p:nvPr>
        </p:nvGraphicFramePr>
        <p:xfrm>
          <a:off x="4572000" y="3234153"/>
          <a:ext cx="1354460" cy="113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3" name="Equation" r:id="rId3" imgW="546100" imgH="457200" progId="Equation.3">
                  <p:embed/>
                </p:oleObj>
              </mc:Choice>
              <mc:Fallback>
                <p:oleObj name="Equation" r:id="rId3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3234153"/>
                        <a:ext cx="1354460" cy="113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634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bit patterns in a human-readable way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1-byte int: 10101110</a:t>
            </a:r>
            <a:endParaRPr lang="zh-CN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ECD7-082D-4A11-B0B4-EDD58C3D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" y="43883"/>
            <a:ext cx="901043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Describing a bit pattern: hex notation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FF8C474-8161-48BE-93F6-C5394853CAFC}"/>
              </a:ext>
            </a:extLst>
          </p:cNvPr>
          <p:cNvSpPr/>
          <p:nvPr/>
        </p:nvSpPr>
        <p:spPr>
          <a:xfrm>
            <a:off x="1719928" y="117205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Courier New" charset="0"/>
                <a:cs typeface="宋体" charset="0"/>
              </a:rPr>
              <a:t>10101110</a:t>
            </a:r>
            <a:endParaRPr lang="zh-CN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CCBE-2783-49E6-AD9A-162622F221B9}"/>
              </a:ext>
            </a:extLst>
          </p:cNvPr>
          <p:cNvSpPr txBox="1"/>
          <p:nvPr/>
        </p:nvSpPr>
        <p:spPr>
          <a:xfrm>
            <a:off x="2220193" y="2156222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35B4-51F0-4AF5-B868-EA5AD1C5E1A4}"/>
              </a:ext>
            </a:extLst>
          </p:cNvPr>
          <p:cNvSpPr txBox="1"/>
          <p:nvPr/>
        </p:nvSpPr>
        <p:spPr>
          <a:xfrm>
            <a:off x="2949912" y="2156221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E37286C-0C5E-4522-8A19-61E5438839DC}"/>
              </a:ext>
            </a:extLst>
          </p:cNvPr>
          <p:cNvSpPr/>
          <p:nvPr/>
        </p:nvSpPr>
        <p:spPr>
          <a:xfrm rot="16200000">
            <a:off x="2108563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6B5ED1-38D0-44D6-8261-369624CAB05B}"/>
              </a:ext>
            </a:extLst>
          </p:cNvPr>
          <p:cNvSpPr/>
          <p:nvPr/>
        </p:nvSpPr>
        <p:spPr>
          <a:xfrm rot="16200000">
            <a:off x="3110550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B1455-6B51-4077-8C87-E9AB95CB9E6E}"/>
              </a:ext>
            </a:extLst>
          </p:cNvPr>
          <p:cNvGrpSpPr/>
          <p:nvPr/>
        </p:nvGrpSpPr>
        <p:grpSpPr>
          <a:xfrm>
            <a:off x="1183358" y="2903663"/>
            <a:ext cx="5063724" cy="941561"/>
            <a:chOff x="1697066" y="3977132"/>
            <a:chExt cx="5063724" cy="941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0D66AF-6AD3-4EF8-BF61-8A579368D98F}"/>
                </a:ext>
              </a:extLst>
            </p:cNvPr>
            <p:cNvSpPr txBox="1"/>
            <p:nvPr/>
          </p:nvSpPr>
          <p:spPr>
            <a:xfrm>
              <a:off x="2717760" y="4307516"/>
              <a:ext cx="404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many hex symbols are needed? </a:t>
              </a:r>
            </a:p>
          </p:txBody>
        </p:sp>
        <p:pic>
          <p:nvPicPr>
            <p:cNvPr id="14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BBCFEB9F-9F2E-4AFC-A06B-10DDEC372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1074C-E4F4-4CA9-95EA-AACE357D0279}"/>
              </a:ext>
            </a:extLst>
          </p:cNvPr>
          <p:cNvSpPr txBox="1"/>
          <p:nvPr/>
        </p:nvSpPr>
        <p:spPr>
          <a:xfrm>
            <a:off x="4226850" y="2099805"/>
            <a:ext cx="3825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one (hex) symbol to represent </a:t>
            </a:r>
          </a:p>
          <a:p>
            <a:r>
              <a:rPr lang="en-US" sz="2000" dirty="0"/>
              <a:t>a group of 4 bits</a:t>
            </a:r>
          </a:p>
        </p:txBody>
      </p: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8FE566F8-4074-44C9-BADA-6BAAEA8F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979"/>
              </p:ext>
            </p:extLst>
          </p:nvPr>
        </p:nvGraphicFramePr>
        <p:xfrm>
          <a:off x="4513130" y="3637254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190A6BB-F9E7-4CB7-B728-3D6D23A3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49590"/>
              </p:ext>
            </p:extLst>
          </p:nvPr>
        </p:nvGraphicFramePr>
        <p:xfrm>
          <a:off x="2696317" y="3619958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58AD7-F80B-4E36-B50C-A6B7D2236F3B}"/>
              </a:ext>
            </a:extLst>
          </p:cNvPr>
          <p:cNvGrpSpPr/>
          <p:nvPr/>
        </p:nvGrpSpPr>
        <p:grpSpPr>
          <a:xfrm>
            <a:off x="782104" y="6025793"/>
            <a:ext cx="7591333" cy="770540"/>
            <a:chOff x="782105" y="6077401"/>
            <a:chExt cx="7495744" cy="7189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03BCAC-A9A6-4213-9F7A-011833116B15}"/>
                </a:ext>
              </a:extLst>
            </p:cNvPr>
            <p:cNvSpPr txBox="1"/>
            <p:nvPr/>
          </p:nvSpPr>
          <p:spPr>
            <a:xfrm>
              <a:off x="866150" y="6396223"/>
              <a:ext cx="74116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 a =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6A5F1-9428-40BC-A03C-A42287C820DB}"/>
                </a:ext>
              </a:extLst>
            </p:cNvPr>
            <p:cNvSpPr txBox="1"/>
            <p:nvPr/>
          </p:nvSpPr>
          <p:spPr>
            <a:xfrm>
              <a:off x="782105" y="6077401"/>
              <a:ext cx="1275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program: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5D2-0C4C-4153-B584-4FCE1ED8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690F-8B1D-4E5F-9114-DEE89246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least significant bit of any even number?</a:t>
            </a:r>
          </a:p>
          <a:p>
            <a:r>
              <a:rPr lang="en-US" dirty="0"/>
              <a:t>Write the hex notation of this 2-byte bit pattern: </a:t>
            </a:r>
            <a:r>
              <a:rPr lang="en-US" dirty="0">
                <a:latin typeface="Consolas" panose="020B0609020204030204" pitchFamily="49" charset="0"/>
              </a:rPr>
              <a:t>1111000011000011</a:t>
            </a:r>
            <a:r>
              <a:rPr lang="en-US" dirty="0"/>
              <a:t> </a:t>
            </a:r>
          </a:p>
          <a:p>
            <a:r>
              <a:rPr lang="en-US" dirty="0"/>
              <a:t>What's the decimal value of unsigned int: </a:t>
            </a:r>
            <a:r>
              <a:rPr lang="en-US" dirty="0">
                <a:latin typeface="Consolas" panose="020B0609020204030204" pitchFamily="49" charset="0"/>
              </a:rPr>
              <a:t>0xff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796D-E969-477B-9E23-6970C6EAF572}"/>
              </a:ext>
            </a:extLst>
          </p:cNvPr>
          <p:cNvSpPr txBox="1"/>
          <p:nvPr/>
        </p:nvSpPr>
        <p:spPr>
          <a:xfrm>
            <a:off x="3184988" y="2096466"/>
            <a:ext cx="301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1C602-2EBA-40EC-B5BC-C57E9B55BD23}"/>
              </a:ext>
            </a:extLst>
          </p:cNvPr>
          <p:cNvSpPr txBox="1"/>
          <p:nvPr/>
        </p:nvSpPr>
        <p:spPr>
          <a:xfrm>
            <a:off x="4572000" y="3068768"/>
            <a:ext cx="9444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0xf0c2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2F0BE-529E-4B43-9E7F-6F8C80ADE155}"/>
              </a:ext>
            </a:extLst>
          </p:cNvPr>
          <p:cNvSpPr txBox="1"/>
          <p:nvPr/>
        </p:nvSpPr>
        <p:spPr>
          <a:xfrm>
            <a:off x="5587428" y="4077666"/>
            <a:ext cx="5357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711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998518" y="2031173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881299" y="2638405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383454" y="263068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5298" y="3309036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889514" y="4090004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D0DEB9B-B44E-4469-B652-31225F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663A8-DE09-40DA-ABDE-53785B2F3E5A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1A533-C6BD-43E7-9EC1-B1061C179906}"/>
              </a:ext>
            </a:extLst>
          </p:cNvPr>
          <p:cNvGrpSpPr/>
          <p:nvPr/>
        </p:nvGrpSpPr>
        <p:grpSpPr>
          <a:xfrm>
            <a:off x="4646090" y="1988822"/>
            <a:ext cx="3749493" cy="1277863"/>
            <a:chOff x="4646090" y="1988822"/>
            <a:chExt cx="3749493" cy="127786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8A108DC-1DF8-4018-B1D8-915642CD8B34}"/>
                </a:ext>
              </a:extLst>
            </p:cNvPr>
            <p:cNvSpPr/>
            <p:nvPr/>
          </p:nvSpPr>
          <p:spPr>
            <a:xfrm>
              <a:off x="5449310" y="1988822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1 0 0 0 1 0 1 1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6EE38B-B869-41AC-92E8-0E3A1B9782C3}"/>
                </a:ext>
              </a:extLst>
            </p:cNvPr>
            <p:cNvSpPr/>
            <p:nvPr/>
          </p:nvSpPr>
          <p:spPr>
            <a:xfrm>
              <a:off x="5332091" y="259605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 1 0 0 0 1 0 1 0 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71BE066-2D77-4150-B6F9-6A62EE22F36A}"/>
                </a:ext>
              </a:extLst>
            </p:cNvPr>
            <p:cNvSpPr txBox="1"/>
            <p:nvPr/>
          </p:nvSpPr>
          <p:spPr>
            <a:xfrm>
              <a:off x="4834246" y="2588330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5E955556-E8BF-46B1-BB58-07407DF2BA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90" y="3266685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2D3F48A-47DD-4372-B9AA-E5CB815AE45E}"/>
              </a:ext>
            </a:extLst>
          </p:cNvPr>
          <p:cNvSpPr/>
          <p:nvPr/>
        </p:nvSpPr>
        <p:spPr>
          <a:xfrm>
            <a:off x="5332091" y="4062463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186E0B-57E7-486D-B2DA-1C5985F9F54E}"/>
              </a:ext>
            </a:extLst>
          </p:cNvPr>
          <p:cNvGrpSpPr/>
          <p:nvPr/>
        </p:nvGrpSpPr>
        <p:grpSpPr>
          <a:xfrm>
            <a:off x="7502685" y="4925922"/>
            <a:ext cx="1119281" cy="1189184"/>
            <a:chOff x="7502685" y="4925922"/>
            <a:chExt cx="1119281" cy="1189184"/>
          </a:xfrm>
        </p:grpSpPr>
        <p:pic>
          <p:nvPicPr>
            <p:cNvPr id="29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B5D4BB6-7519-489F-857E-773FFC3D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537" y="4925922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A84D5F-4DB6-421C-A54F-6087ADFFA84F}"/>
                </a:ext>
              </a:extLst>
            </p:cNvPr>
            <p:cNvSpPr txBox="1"/>
            <p:nvPr/>
          </p:nvSpPr>
          <p:spPr>
            <a:xfrm>
              <a:off x="7502685" y="5745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21524-40D1-4A8A-86E8-7C3948D25BBD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972" y="311134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Unsigned int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1087945" y="2036657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970726" y="2643889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472881" y="2636165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84725" y="3314520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970726" y="4031863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0 0 0 0 0 0 1 1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D4D6EF94-8411-4672-8206-7018EB2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963C8-35CF-43EC-84C5-2BC35CECA381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D4A35-BF87-425D-BB04-86C969645814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2B9F76E8-5BC0-4706-A9EA-5F5125954E32}"/>
              </a:ext>
            </a:extLst>
          </p:cNvPr>
          <p:cNvSpPr/>
          <p:nvPr/>
        </p:nvSpPr>
        <p:spPr>
          <a:xfrm>
            <a:off x="5488401" y="1953530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0 0 0 0 1 0 1 0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E00E02DD-A589-4C77-9E5C-A2D1230E7C59}"/>
              </a:ext>
            </a:extLst>
          </p:cNvPr>
          <p:cNvSpPr/>
          <p:nvPr/>
        </p:nvSpPr>
        <p:spPr>
          <a:xfrm>
            <a:off x="5371182" y="2560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77530679-F3D6-4DE2-858A-0FD44493332F}"/>
              </a:ext>
            </a:extLst>
          </p:cNvPr>
          <p:cNvSpPr txBox="1"/>
          <p:nvPr/>
        </p:nvSpPr>
        <p:spPr>
          <a:xfrm>
            <a:off x="4873337" y="2553038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F5A6D9E9-E8DF-48DD-AFE1-21047F65E1E8}"/>
              </a:ext>
            </a:extLst>
          </p:cNvPr>
          <p:cNvCxnSpPr/>
          <p:nvPr/>
        </p:nvCxnSpPr>
        <p:spPr>
          <a:xfrm>
            <a:off x="4685181" y="3231393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9">
            <a:extLst>
              <a:ext uri="{FF2B5EF4-FFF2-40B4-BE49-F238E27FC236}">
                <a16:creationId xmlns:a16="http://schemas.microsoft.com/office/drawing/2014/main" id="{887E7458-E88E-4F77-8949-6FA1D5E4677F}"/>
              </a:ext>
            </a:extLst>
          </p:cNvPr>
          <p:cNvSpPr/>
          <p:nvPr/>
        </p:nvSpPr>
        <p:spPr>
          <a:xfrm>
            <a:off x="5371182" y="3948736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1 1 1 1 1 1 1 1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DD41-2631-4338-9FF0-F3B37D3E0842}"/>
              </a:ext>
            </a:extLst>
          </p:cNvPr>
          <p:cNvGrpSpPr/>
          <p:nvPr/>
        </p:nvGrpSpPr>
        <p:grpSpPr>
          <a:xfrm>
            <a:off x="7465107" y="5105546"/>
            <a:ext cx="1119281" cy="1248386"/>
            <a:chOff x="7465107" y="5105546"/>
            <a:chExt cx="1119281" cy="1248386"/>
          </a:xfrm>
        </p:grpSpPr>
        <p:pic>
          <p:nvPicPr>
            <p:cNvPr id="31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8938E5CB-81A2-4BAF-9605-157D3D70B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822" y="5105546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575850-CADA-4C0F-8CAC-DD84AE80B6E1}"/>
                </a:ext>
              </a:extLst>
            </p:cNvPr>
            <p:cNvSpPr txBox="1"/>
            <p:nvPr/>
          </p:nvSpPr>
          <p:spPr>
            <a:xfrm>
              <a:off x="7465107" y="5984600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3215" y="3075057"/>
            <a:ext cx="8071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000" b="1" dirty="0">
                <a:solidFill>
                  <a:srgbClr val="0000FF"/>
                </a:solidFill>
                <a:latin typeface="+mj-lt"/>
                <a:ea typeface="Arial Unicode MS" panose="020B0604020202020204" pitchFamily="34" charset="-122"/>
                <a:cs typeface="Arabic Typesetting" panose="03020402040406030203" pitchFamily="66" charset="-78"/>
              </a:rPr>
              <a:t>How to represent negative numbers?</a:t>
            </a:r>
            <a:endParaRPr lang="zh-CN" altLang="en-US" sz="4000" b="1" dirty="0">
              <a:solidFill>
                <a:srgbClr val="0000FF"/>
              </a:solidFill>
              <a:latin typeface="+mj-lt"/>
              <a:ea typeface="Arial Unicode MS" panose="020B0604020202020204" pitchFamily="34" charset="-122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8431-D6C8-4B3E-BFD2-8269FD61DEA4}"/>
              </a:ext>
            </a:extLst>
          </p:cNvPr>
          <p:cNvGrpSpPr/>
          <p:nvPr/>
        </p:nvGrpSpPr>
        <p:grpSpPr>
          <a:xfrm>
            <a:off x="1025361" y="4455581"/>
            <a:ext cx="3749493" cy="1277863"/>
            <a:chOff x="1025361" y="4455581"/>
            <a:chExt cx="3749493" cy="1277863"/>
          </a:xfrm>
        </p:grpSpPr>
        <p:sp>
          <p:nvSpPr>
            <p:cNvPr id="12" name="Rectangle 4"/>
            <p:cNvSpPr/>
            <p:nvPr/>
          </p:nvSpPr>
          <p:spPr>
            <a:xfrm>
              <a:off x="1828581" y="4455581"/>
              <a:ext cx="270098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13" name="Rectangle 5"/>
            <p:cNvSpPr/>
            <p:nvPr/>
          </p:nvSpPr>
          <p:spPr>
            <a:xfrm>
              <a:off x="1711362" y="5062813"/>
              <a:ext cx="28181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13517" y="5055089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15" name="Straight Connector 8"/>
            <p:cNvCxnSpPr>
              <a:cxnSpLocks/>
            </p:cNvCxnSpPr>
            <p:nvPr/>
          </p:nvCxnSpPr>
          <p:spPr>
            <a:xfrm>
              <a:off x="1025361" y="5733444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FFECF-855D-4081-B6B9-BEA851B9717A}"/>
              </a:ext>
            </a:extLst>
          </p:cNvPr>
          <p:cNvGrpSpPr/>
          <p:nvPr/>
        </p:nvGrpSpPr>
        <p:grpSpPr>
          <a:xfrm>
            <a:off x="1782567" y="2844827"/>
            <a:ext cx="3206628" cy="438389"/>
            <a:chOff x="1782567" y="2844827"/>
            <a:chExt cx="3206628" cy="4383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8A62A-4371-4EC8-8F0F-3324D7140AB9}"/>
                </a:ext>
              </a:extLst>
            </p:cNvPr>
            <p:cNvCxnSpPr/>
            <p:nvPr/>
          </p:nvCxnSpPr>
          <p:spPr>
            <a:xfrm>
              <a:off x="1782567" y="2844827"/>
              <a:ext cx="2049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49DC9D92-46C8-4759-BDA6-8715E2AF9AE1}"/>
                </a:ext>
              </a:extLst>
            </p:cNvPr>
            <p:cNvSpPr/>
            <p:nvPr/>
          </p:nvSpPr>
          <p:spPr>
            <a:xfrm>
              <a:off x="3554859" y="2954443"/>
              <a:ext cx="1434336" cy="328773"/>
            </a:xfrm>
            <a:prstGeom prst="wedgeRoundRectCallout">
              <a:avLst>
                <a:gd name="adj1" fmla="val -96818"/>
                <a:gd name="adj2" fmla="val -60938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magnitude</a:t>
              </a:r>
            </a:p>
          </p:txBody>
        </p: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488337" y="5055089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 dirty="0">
                  <a:latin typeface="Verdana"/>
                  <a:cs typeface="Verdana"/>
                </a:rPr>
                <a:t>2</a:t>
              </a:r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???</a:t>
              </a:r>
              <a:endParaRPr lang="en-US" sz="2600" baseline="-25000" dirty="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914728-3006-4E67-A3CA-63E5728674A2}"/>
              </a:ext>
            </a:extLst>
          </p:cNvPr>
          <p:cNvSpPr txBox="1"/>
          <p:nvPr/>
        </p:nvSpPr>
        <p:spPr>
          <a:xfrm>
            <a:off x="5111809" y="5961762"/>
            <a:ext cx="367837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☹Need different h/w for signed </a:t>
            </a:r>
          </a:p>
          <a:p>
            <a:r>
              <a:rPr lang="en-US" sz="2000" dirty="0"/>
              <a:t>vs. unsigned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75078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dirty="0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baseline="0" dirty="0"/>
                        <a:t>+1= </a:t>
                      </a:r>
                      <a:r>
                        <a:rPr lang="en-US" dirty="0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</a:t>
                      </a:r>
                      <a:r>
                        <a:rPr lang="en-US" baseline="0" dirty="0"/>
                        <a:t>+(</a:t>
                      </a: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 dirty="0"/>
              <a:t>Negative numbers </a:t>
            </a:r>
            <a:r>
              <a:rPr lang="en-US" dirty="0">
                <a:sym typeface="Wingdings" panose="05000000000000000000" pitchFamily="2" charset="2"/>
              </a:rPr>
              <a:t> MSB=1</a:t>
            </a:r>
          </a:p>
          <a:p>
            <a:r>
              <a:rPr lang="en-US" dirty="0">
                <a:sym typeface="Wingdings" panose="05000000000000000000" pitchFamily="2" charset="2"/>
              </a:rPr>
              <a:t>A sequence of 1’s </a:t>
            </a:r>
            <a:r>
              <a:rPr lang="en-US" sz="2000" dirty="0">
                <a:sym typeface="Wingdings" panose="05000000000000000000" pitchFamily="2" charset="2"/>
              </a:rPr>
              <a:t>(e.g.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 dirty="0">
                <a:sym typeface="Wingdings" panose="05000000000000000000" pitchFamily="2" charset="2"/>
              </a:rPr>
              <a:t>) </a:t>
            </a:r>
            <a:r>
              <a:rPr lang="en-US" sz="3200" dirty="0">
                <a:sym typeface="Wingdings" panose="05000000000000000000" pitchFamily="2" charset="2"/>
              </a:rPr>
              <a:t> -1</a:t>
            </a:r>
            <a:endParaRPr lang="en-U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18882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[-2</a:t>
                      </a:r>
                      <a:r>
                        <a:rPr lang="en-US" baseline="30000"/>
                        <a:t>63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63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addition on hardware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683217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88438" cy="488091"/>
            <a:chOff x="818879" y="5527123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448453" y="4971310"/>
            <a:ext cx="876667" cy="1010541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761867" y="1674245"/>
            <a:ext cx="2347338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3798274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005651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3896548" y="2902878"/>
            <a:ext cx="2964988" cy="515014"/>
            <a:chOff x="3896548" y="2902878"/>
            <a:chExt cx="2964988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(-126)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subtraction on hardware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729318" y="1434692"/>
            <a:ext cx="2979309" cy="956312"/>
            <a:chOff x="2922797" y="3311987"/>
            <a:chExt cx="297930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080782" y="3924939"/>
            <a:ext cx="3206386" cy="960968"/>
            <a:chOff x="5990198" y="3310806"/>
            <a:chExt cx="3206386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(-128)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929960" y="5233335"/>
            <a:ext cx="2988438" cy="488091"/>
            <a:chOff x="805280" y="5233335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05280" y="532131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89303" y="5233335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665572" y="4623270"/>
            <a:ext cx="1119281" cy="1248386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3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886780" y="2048050"/>
            <a:ext cx="2020914" cy="1143000"/>
          </a:xfrm>
          <a:prstGeom prst="wedgeRoundRectCallout">
            <a:avLst>
              <a:gd name="adj1" fmla="val -67815"/>
              <a:gd name="adj2" fmla="val 249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975519" y="2885747"/>
            <a:ext cx="2818199" cy="505357"/>
            <a:chOff x="975519" y="2885747"/>
            <a:chExt cx="281819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2" y="2885747"/>
              <a:ext cx="670376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3890427" y="2885746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960968"/>
            <a:chOff x="5990198" y="3310806"/>
            <a:chExt cx="3135854" cy="960968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4277247" y="5225827"/>
            <a:ext cx="2917906" cy="488091"/>
            <a:chOff x="4277247" y="5225827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77247" y="5313808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61270" y="5225827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Unsigned (base-2)</a:t>
            </a:r>
          </a:p>
          <a:p>
            <a:pPr lvl="1"/>
            <a:r>
              <a:rPr lang="en-US" dirty="0"/>
              <a:t>Signed (2’s complement)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Operations (e.g. </a:t>
            </a:r>
            <a:r>
              <a:rPr lang="en-US" dirty="0" err="1"/>
              <a:t>add,subtract</a:t>
            </a:r>
            <a:r>
              <a:rPr lang="en-US" dirty="0"/>
              <a:t>) on fixed-width integers can cause overflow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4786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Digression: Any self-respecting CS person must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5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8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71322</TotalTime>
  <Words>1556</Words>
  <Application>Microsoft Macintosh PowerPoint</Application>
  <PresentationFormat>On-screen Show (4:3)</PresentationFormat>
  <Paragraphs>399</Paragraphs>
  <Slides>36</Slides>
  <Notes>14</Notes>
  <HiddenSlides>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Consolas</vt:lpstr>
      <vt:lpstr>Courier New</vt:lpstr>
      <vt:lpstr>Gill Sans</vt:lpstr>
      <vt:lpstr>Tahoma</vt:lpstr>
      <vt:lpstr>Verdana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Any self-respecting CS person must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What we’ve learnt so far</vt:lpstr>
      <vt:lpstr>Describing bit patterns in a human-readable way</vt:lpstr>
      <vt:lpstr>Describing a bit pattern: hex notation</vt:lpstr>
      <vt:lpstr>Breakout time!</vt:lpstr>
      <vt:lpstr>Breakout exercises</vt:lpstr>
      <vt:lpstr>Lesson plan</vt:lpstr>
      <vt:lpstr>Unsigned int addition</vt:lpstr>
      <vt:lpstr>Unsigned int subtraction</vt:lpstr>
      <vt:lpstr>PowerPoint Presentation</vt:lpstr>
      <vt:lpstr>Strawman </vt:lpstr>
      <vt:lpstr>Two’s complement</vt:lpstr>
      <vt:lpstr>Two’s complement</vt:lpstr>
      <vt:lpstr>Two’s complement</vt:lpstr>
      <vt:lpstr>Basic facts of 2’s complement</vt:lpstr>
      <vt:lpstr>Signed addition on hardware</vt:lpstr>
      <vt:lpstr>Signed subtraction on hardware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5839</cp:revision>
  <cp:lastPrinted>2019-09-04T20:49:47Z</cp:lastPrinted>
  <dcterms:created xsi:type="dcterms:W3CDTF">2012-08-17T04:52:30Z</dcterms:created>
  <dcterms:modified xsi:type="dcterms:W3CDTF">2021-09-01T19:49:40Z</dcterms:modified>
</cp:coreProperties>
</file>